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wmf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gif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ED4C83-C4BC-4668-9D6F-D7B38476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39" y="827919"/>
            <a:ext cx="9150807" cy="2104684"/>
          </a:xfrm>
          <a:prstGeom prst="rect">
            <a:avLst/>
          </a:prstGeom>
          <a:effectLst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0ECCAD-49E7-42D3-A9A2-8A6336399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3928983"/>
            <a:ext cx="9149350" cy="17933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5600">
                <a:solidFill>
                  <a:srgbClr val="EBEBEB"/>
                </a:solidFill>
              </a:rPr>
              <a:t>Warehouse Management System Posicional</a:t>
            </a:r>
            <a:endParaRPr lang="en-US" sz="5600">
              <a:solidFill>
                <a:srgbClr val="EBEBE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4A0F29-3BFE-4DB7-BC29-589F68B9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9149349" cy="4879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800">
                <a:solidFill>
                  <a:schemeClr val="tx2">
                    <a:lumMod val="40000"/>
                    <a:lumOff val="60000"/>
                  </a:schemeClr>
                </a:solidFill>
              </a:rPr>
              <a:t>	Daniel Nery silva de Oliveira</a:t>
            </a:r>
          </a:p>
          <a:p>
            <a:pPr>
              <a:lnSpc>
                <a:spcPct val="90000"/>
              </a:lnSpc>
            </a:pPr>
            <a:r>
              <a:rPr lang="pt-BR" sz="800">
                <a:solidFill>
                  <a:schemeClr val="tx2">
                    <a:lumMod val="40000"/>
                    <a:lumOff val="60000"/>
                  </a:schemeClr>
                </a:solidFill>
              </a:rPr>
              <a:t>	Marco enrique dos Santos Abensur</a:t>
            </a:r>
            <a:endParaRPr lang="en-US" sz="8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0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CB1F1-9B94-4863-B975-703BA5CC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 – Tecnologias atuais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EAF6C5-11BC-4F0B-A2BA-901B3476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posicionamento de ativos em tempo real é algo desejado por diversos segmentos da sociedades.</a:t>
            </a:r>
          </a:p>
          <a:p>
            <a:r>
              <a:rPr lang="pt-BR" dirty="0"/>
              <a:t>Ao longo dos anos diversas tecnologias que possibilitam essa função </a:t>
            </a:r>
          </a:p>
          <a:p>
            <a:r>
              <a:rPr lang="pt-BR" dirty="0"/>
              <a:t>Algumas delas são: Códigos de Barra, RFID, GPS, WiFi, NFC, Bluetooth</a:t>
            </a:r>
          </a:p>
          <a:p>
            <a:r>
              <a:rPr lang="pt-BR" dirty="0"/>
              <a:t>Cada uma possui suas vantagens e desvantagens</a:t>
            </a:r>
          </a:p>
        </p:txBody>
      </p:sp>
    </p:spTree>
    <p:extLst>
      <p:ext uri="{BB962C8B-B14F-4D97-AF65-F5344CB8AC3E}">
        <p14:creationId xmlns:p14="http://schemas.microsoft.com/office/powerpoint/2010/main" val="369312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1ED1E-390D-451D-B684-AFA0DEFC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de Barra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17F7B-2686-4418-AE42-62CEF70F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Custo reduzido</a:t>
            </a:r>
          </a:p>
          <a:p>
            <a:r>
              <a:rPr lang="en-US" dirty="0" err="1"/>
              <a:t>Curtas</a:t>
            </a:r>
            <a:r>
              <a:rPr lang="en-US" dirty="0"/>
              <a:t> </a:t>
            </a:r>
            <a:r>
              <a:rPr lang="en-US" dirty="0" err="1"/>
              <a:t>distâncias</a:t>
            </a:r>
            <a:endParaRPr lang="en-US" dirty="0"/>
          </a:p>
          <a:p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Fixa</a:t>
            </a:r>
            <a:endParaRPr lang="en-US" dirty="0"/>
          </a:p>
        </p:txBody>
      </p:sp>
      <p:pic>
        <p:nvPicPr>
          <p:cNvPr id="4098" name="Picture 2" descr="Image result for leitor codigo de barras">
            <a:extLst>
              <a:ext uri="{FF2B5EF4-FFF2-40B4-BE49-F238E27FC236}">
                <a16:creationId xmlns:a16="http://schemas.microsoft.com/office/drawing/2014/main" id="{4E52C4EB-A64C-4EEB-B8D2-94A8B6896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143570"/>
            <a:ext cx="5025610" cy="50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digo de barras">
            <a:extLst>
              <a:ext uri="{FF2B5EF4-FFF2-40B4-BE49-F238E27FC236}">
                <a16:creationId xmlns:a16="http://schemas.microsoft.com/office/drawing/2014/main" id="{10517646-C027-4141-BF3C-FF850A492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33" y="4007994"/>
            <a:ext cx="2240405" cy="2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3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36870-DB7B-473C-995F-C544500F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RFID Passivo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1C71ED-CC54-420D-BB75-69B6F2528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Radio-frequency identification</a:t>
            </a:r>
          </a:p>
          <a:p>
            <a:r>
              <a:rPr lang="en-US" dirty="0" err="1"/>
              <a:t>Usa</a:t>
            </a:r>
            <a:r>
              <a:rPr lang="en-US" dirty="0"/>
              <a:t> radio </a:t>
            </a:r>
            <a:r>
              <a:rPr lang="en-US" dirty="0" err="1"/>
              <a:t>frequências</a:t>
            </a:r>
            <a:r>
              <a:rPr lang="en-US" dirty="0"/>
              <a:t> </a:t>
            </a:r>
            <a:r>
              <a:rPr lang="pt-BR" dirty="0"/>
              <a:t>para identificar e rastrear automaticamente </a:t>
            </a:r>
            <a:r>
              <a:rPr lang="pt-BR" i="1" dirty="0" err="1"/>
              <a:t>tags</a:t>
            </a:r>
            <a:r>
              <a:rPr lang="pt-BR" dirty="0"/>
              <a:t> anexadas a objetos.</a:t>
            </a:r>
          </a:p>
          <a:p>
            <a:r>
              <a:rPr lang="pt-BR" dirty="0"/>
              <a:t>Baixo Custo</a:t>
            </a:r>
          </a:p>
          <a:p>
            <a:r>
              <a:rPr lang="pt-BR" dirty="0"/>
              <a:t>Pequena Alcance</a:t>
            </a:r>
          </a:p>
        </p:txBody>
      </p:sp>
      <p:pic>
        <p:nvPicPr>
          <p:cNvPr id="5124" name="Picture 4" descr="Image result for RFID">
            <a:extLst>
              <a:ext uri="{FF2B5EF4-FFF2-40B4-BE49-F238E27FC236}">
                <a16:creationId xmlns:a16="http://schemas.microsoft.com/office/drawing/2014/main" id="{A69118C2-9512-4C8B-83C2-4973118E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1498" y="2052213"/>
            <a:ext cx="4652463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6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C1197-C69D-4580-9CD6-2BC12627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GPS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62D142-5A03-49DA-983F-D430ACB70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Global positioning system</a:t>
            </a:r>
          </a:p>
          <a:p>
            <a:r>
              <a:rPr lang="en-US" dirty="0"/>
              <a:t>Longo </a:t>
            </a:r>
            <a:r>
              <a:rPr lang="en-US" dirty="0" err="1"/>
              <a:t>Alcance</a:t>
            </a:r>
            <a:endParaRPr lang="en-US" dirty="0"/>
          </a:p>
          <a:p>
            <a:r>
              <a:rPr lang="en-US" dirty="0"/>
              <a:t>Altos Custos</a:t>
            </a:r>
          </a:p>
          <a:p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precisão</a:t>
            </a:r>
            <a:r>
              <a:rPr lang="en-US" dirty="0"/>
              <a:t> para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deslocamentos</a:t>
            </a:r>
            <a:endParaRPr lang="en-US" dirty="0"/>
          </a:p>
        </p:txBody>
      </p:sp>
      <p:pic>
        <p:nvPicPr>
          <p:cNvPr id="6146" name="Picture 2" descr="Image result for gps icon">
            <a:extLst>
              <a:ext uri="{FF2B5EF4-FFF2-40B4-BE49-F238E27FC236}">
                <a16:creationId xmlns:a16="http://schemas.microsoft.com/office/drawing/2014/main" id="{3F1C1AB0-BB60-4772-8B77-358A3EE3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637" y="2052213"/>
            <a:ext cx="4196185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6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B13BC-2CEC-416E-8B16-4FEE38A2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WiFi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AC6F7-7E1F-4AA9-8A3A-0BA76B6E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Médio Alcance</a:t>
            </a:r>
          </a:p>
          <a:p>
            <a:r>
              <a:rPr lang="pt-BR" dirty="0"/>
              <a:t>Médio Custo</a:t>
            </a:r>
          </a:p>
          <a:p>
            <a:endParaRPr lang="en-US" dirty="0"/>
          </a:p>
        </p:txBody>
      </p:sp>
      <p:pic>
        <p:nvPicPr>
          <p:cNvPr id="7170" name="Picture 2" descr="Image result for wifi icon">
            <a:extLst>
              <a:ext uri="{FF2B5EF4-FFF2-40B4-BE49-F238E27FC236}">
                <a16:creationId xmlns:a16="http://schemas.microsoft.com/office/drawing/2014/main" id="{64B81CF5-DF92-42DD-97AF-ADCB17CD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637" y="2052213"/>
            <a:ext cx="4196185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6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2F65F-16C0-4083-8AE7-7F849C2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 5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9F6F4B-46C7-4143-A248-765304BF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Médio Alcance</a:t>
            </a:r>
          </a:p>
          <a:p>
            <a:r>
              <a:rPr lang="pt-BR" dirty="0"/>
              <a:t>Baixo Custo</a:t>
            </a:r>
          </a:p>
          <a:p>
            <a:r>
              <a:rPr lang="pt-BR" dirty="0"/>
              <a:t>Bluetooth 5.0 – Anunciado em Junho de 2016 - </a:t>
            </a:r>
            <a:r>
              <a:rPr lang="pt-BR" dirty="0" err="1"/>
              <a:t>Low</a:t>
            </a:r>
            <a:r>
              <a:rPr lang="pt-BR" dirty="0"/>
              <a:t> Energy, Maior Alcance, Foco em </a:t>
            </a:r>
            <a:r>
              <a:rPr lang="pt-BR" dirty="0" err="1"/>
              <a:t>Advertising</a:t>
            </a:r>
            <a:r>
              <a:rPr lang="pt-BR" dirty="0"/>
              <a:t>.</a:t>
            </a:r>
          </a:p>
          <a:p>
            <a:r>
              <a:rPr lang="pt-BR" dirty="0"/>
              <a:t>Bluetooth 5.1 – Anunciado em Janeiro de 2019 - </a:t>
            </a:r>
            <a:r>
              <a:rPr lang="en-US" dirty="0"/>
              <a:t>Angle-of-Arrival (</a:t>
            </a:r>
            <a:r>
              <a:rPr lang="en-US" dirty="0" err="1"/>
              <a:t>AoA</a:t>
            </a:r>
            <a:r>
              <a:rPr lang="en-US" dirty="0"/>
              <a:t>) and Angle-of-Departure (</a:t>
            </a:r>
            <a:r>
              <a:rPr lang="en-US" dirty="0" err="1"/>
              <a:t>AoD</a:t>
            </a:r>
            <a:r>
              <a:rPr lang="en-US" dirty="0"/>
              <a:t>) </a:t>
            </a:r>
          </a:p>
          <a:p>
            <a:r>
              <a:rPr lang="en-US" dirty="0"/>
              <a:t>Beacons - </a:t>
            </a:r>
            <a:r>
              <a:rPr lang="pt-BR" dirty="0"/>
              <a:t> dispositivos que repetidamente transmitem sinais de Bluetooth indicando</a:t>
            </a:r>
            <a:r>
              <a:rPr lang="en-US" dirty="0"/>
              <a:t> </a:t>
            </a:r>
            <a:r>
              <a:rPr lang="pt-BR" dirty="0"/>
              <a:t>um ID único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0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D6A6A-996B-4406-963D-78FD6D5A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 5</a:t>
            </a:r>
            <a:endParaRPr lang="en-US" dirty="0"/>
          </a:p>
        </p:txBody>
      </p:sp>
      <p:pic>
        <p:nvPicPr>
          <p:cNvPr id="8194" name="Picture 2" descr="Image result for bluetooth 5.0">
            <a:extLst>
              <a:ext uri="{FF2B5EF4-FFF2-40B4-BE49-F238E27FC236}">
                <a16:creationId xmlns:a16="http://schemas.microsoft.com/office/drawing/2014/main" id="{ECEB3F2A-17ED-46F1-B245-053A34FEE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853248"/>
            <a:ext cx="8061649" cy="453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20CE-D521-4A2C-AE91-307C8F2E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pt-BR" dirty="0"/>
              <a:t>Comparação Tecnologias</a:t>
            </a:r>
            <a:endParaRPr lang="en-US" dirty="0"/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7ED4725-362E-4E47-B2F3-F739A8CD6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823415"/>
              </p:ext>
            </p:extLst>
          </p:nvPr>
        </p:nvGraphicFramePr>
        <p:xfrm>
          <a:off x="1223100" y="2140086"/>
          <a:ext cx="8250375" cy="4476525"/>
        </p:xfrm>
        <a:graphic>
          <a:graphicData uri="http://schemas.openxmlformats.org/drawingml/2006/table">
            <a:tbl>
              <a:tblPr firstRow="1" bandRow="1">
                <a:noFill/>
                <a:tableStyleId>{00A15C55-8517-42AA-B614-E9B94910E393}</a:tableStyleId>
              </a:tblPr>
              <a:tblGrid>
                <a:gridCol w="1821941">
                  <a:extLst>
                    <a:ext uri="{9D8B030D-6E8A-4147-A177-3AD203B41FA5}">
                      <a16:colId xmlns:a16="http://schemas.microsoft.com/office/drawing/2014/main" val="40831583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627442166"/>
                    </a:ext>
                  </a:extLst>
                </a:gridCol>
                <a:gridCol w="1601325">
                  <a:extLst>
                    <a:ext uri="{9D8B030D-6E8A-4147-A177-3AD203B41FA5}">
                      <a16:colId xmlns:a16="http://schemas.microsoft.com/office/drawing/2014/main" val="483072289"/>
                    </a:ext>
                  </a:extLst>
                </a:gridCol>
                <a:gridCol w="1650075">
                  <a:extLst>
                    <a:ext uri="{9D8B030D-6E8A-4147-A177-3AD203B41FA5}">
                      <a16:colId xmlns:a16="http://schemas.microsoft.com/office/drawing/2014/main" val="3574120454"/>
                    </a:ext>
                  </a:extLst>
                </a:gridCol>
                <a:gridCol w="1650075">
                  <a:extLst>
                    <a:ext uri="{9D8B030D-6E8A-4147-A177-3AD203B41FA5}">
                      <a16:colId xmlns:a16="http://schemas.microsoft.com/office/drawing/2014/main" val="1367799119"/>
                    </a:ext>
                  </a:extLst>
                </a:gridCol>
              </a:tblGrid>
              <a:tr h="831322"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FFFFFF"/>
                          </a:solidFill>
                        </a:rPr>
                        <a:t>Tecnologia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FFFFFF"/>
                          </a:solidFill>
                        </a:rPr>
                        <a:t>Precisão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FFFFFF"/>
                          </a:solidFill>
                        </a:rPr>
                        <a:t>Alcance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FFFFFF"/>
                          </a:solidFill>
                        </a:rPr>
                        <a:t>Tempo Bateria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FFFFFF"/>
                          </a:solidFill>
                        </a:rPr>
                        <a:t>Custos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85472"/>
                  </a:ext>
                </a:extLst>
              </a:tr>
              <a:tr h="831322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RFID Passivo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10cm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1m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-</a:t>
                      </a:r>
                    </a:p>
                    <a:p>
                      <a:pPr algn="l"/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Passivo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Baixo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69933"/>
                  </a:ext>
                </a:extLst>
              </a:tr>
              <a:tr h="831322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WIFI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15m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150m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Médio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665783"/>
                  </a:ext>
                </a:extLst>
              </a:tr>
              <a:tr h="852349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GPS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30m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-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Alto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452054"/>
                  </a:ext>
                </a:extLst>
              </a:tr>
              <a:tr h="8523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BLE 5.1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1m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&lt; 75m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Baixo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86736" marR="232042" marT="232042" marB="232042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006285"/>
                  </a:ext>
                </a:extLst>
              </a:tr>
            </a:tbl>
          </a:graphicData>
        </a:graphic>
      </p:graphicFrame>
      <p:pic>
        <p:nvPicPr>
          <p:cNvPr id="9218" name="Picture 2" descr="Image result for medium battery icon">
            <a:extLst>
              <a:ext uri="{FF2B5EF4-FFF2-40B4-BE49-F238E27FC236}">
                <a16:creationId xmlns:a16="http://schemas.microsoft.com/office/drawing/2014/main" id="{CBA0F8C4-0BE8-49CF-9754-6F236A9F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95" y="4132801"/>
            <a:ext cx="496410" cy="49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full battery icon">
            <a:extLst>
              <a:ext uri="{FF2B5EF4-FFF2-40B4-BE49-F238E27FC236}">
                <a16:creationId xmlns:a16="http://schemas.microsoft.com/office/drawing/2014/main" id="{0DB58F10-FFAB-48CF-878E-CCB3E160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94" y="5908871"/>
            <a:ext cx="496411" cy="4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empty battery icon">
            <a:extLst>
              <a:ext uri="{FF2B5EF4-FFF2-40B4-BE49-F238E27FC236}">
                <a16:creationId xmlns:a16="http://schemas.microsoft.com/office/drawing/2014/main" id="{E1F3F7A7-EF09-4A0B-B1C2-65A9A340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93" y="5020835"/>
            <a:ext cx="496412" cy="49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1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1D26D-F631-4B31-A145-597D10FE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/>
              <a:t>Integração com Android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475FD3-9489-4B40-BFCF-67EB98C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Sistema Atual – Windows</a:t>
            </a:r>
          </a:p>
          <a:p>
            <a:r>
              <a:rPr lang="pt-BR" dirty="0"/>
              <a:t>Novos requisitos, dispensar o uso de PDA e integrar com aparelhos com sistema operacional Android para os funcionários que farão a o scanner da localização de algum ativo </a:t>
            </a:r>
            <a:endParaRPr lang="en-US" dirty="0"/>
          </a:p>
        </p:txBody>
      </p:sp>
      <p:pic>
        <p:nvPicPr>
          <p:cNvPr id="10244" name="Picture 4" descr="Image result for android">
            <a:extLst>
              <a:ext uri="{FF2B5EF4-FFF2-40B4-BE49-F238E27FC236}">
                <a16:creationId xmlns:a16="http://schemas.microsoft.com/office/drawing/2014/main" id="{9704BE5D-D0B0-4F9C-994A-04C2F0EF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9106" y="2052213"/>
            <a:ext cx="3577247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1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warehouse">
            <a:extLst>
              <a:ext uri="{FF2B5EF4-FFF2-40B4-BE49-F238E27FC236}">
                <a16:creationId xmlns:a16="http://schemas.microsoft.com/office/drawing/2014/main" id="{22D75828-0FAA-452A-A394-C87D98BBD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9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EA596B-0A85-48D0-AECB-1C92C0D4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Obrigado pela atenção!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414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1C904-B128-4BED-A4C6-EDD10433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6246093" cy="1675975"/>
          </a:xfrm>
        </p:spPr>
        <p:txBody>
          <a:bodyPr>
            <a:normAutofit/>
          </a:bodyPr>
          <a:lstStyle/>
          <a:p>
            <a:r>
              <a:rPr lang="pt-BR" dirty="0"/>
              <a:t>Nossa equipe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6D089E-1831-4C8F-A426-FAFE15C47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4" r="-4" b="-4"/>
          <a:stretch/>
        </p:blipFill>
        <p:spPr>
          <a:xfrm>
            <a:off x="7461174" y="1774937"/>
            <a:ext cx="2976638" cy="20636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028" name="Rectangle 70">
            <a:extLst>
              <a:ext uri="{FF2B5EF4-FFF2-40B4-BE49-F238E27FC236}">
                <a16:creationId xmlns:a16="http://schemas.microsoft.com/office/drawing/2014/main" id="{78D66203-18BB-40A2-B632-9356FE16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BD7560-D073-4710-9B11-CEEC487D3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5" y="2484544"/>
            <a:ext cx="6253484" cy="3763855"/>
          </a:xfrm>
        </p:spPr>
        <p:txBody>
          <a:bodyPr>
            <a:normAutofit/>
          </a:bodyPr>
          <a:lstStyle/>
          <a:p>
            <a:r>
              <a:rPr lang="pt-BR" dirty="0"/>
              <a:t>Daniel Nery Silva de Oliveira (PCS)</a:t>
            </a:r>
          </a:p>
          <a:p>
            <a:r>
              <a:rPr lang="pt-BR" dirty="0"/>
              <a:t>Marco Enrique dos Santos Abensur (PSI)</a:t>
            </a:r>
          </a:p>
          <a:p>
            <a:r>
              <a:rPr lang="pt-BR" dirty="0" err="1"/>
              <a:t>Thunderatz</a:t>
            </a:r>
            <a:endParaRPr lang="pt-BR" dirty="0"/>
          </a:p>
          <a:p>
            <a:r>
              <a:rPr lang="pt-BR" dirty="0"/>
              <a:t>DEV Tecnologia</a:t>
            </a:r>
          </a:p>
          <a:p>
            <a:endParaRPr lang="pt-BR" dirty="0"/>
          </a:p>
        </p:txBody>
      </p:sp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FC0F20E3-B220-40DF-ACC7-7CE984EF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73" y="3998477"/>
            <a:ext cx="2976637" cy="21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4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AE048-4233-4CAC-A70E-4EF66E9D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/>
              <a:t>Descrição do problema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E2180A-7F68-412C-8E22-70E9737F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Tradicionalmente identificação de localização por códigos de barra em ambiente controlado</a:t>
            </a:r>
          </a:p>
        </p:txBody>
      </p:sp>
      <p:pic>
        <p:nvPicPr>
          <p:cNvPr id="2050" name="Picture 2" descr="Image result for warehouse">
            <a:extLst>
              <a:ext uri="{FF2B5EF4-FFF2-40B4-BE49-F238E27FC236}">
                <a16:creationId xmlns:a16="http://schemas.microsoft.com/office/drawing/2014/main" id="{AEEB5925-F346-4C88-8FAF-14E23D403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r="17456"/>
          <a:stretch/>
        </p:blipFill>
        <p:spPr bwMode="auto">
          <a:xfrm>
            <a:off x="5658324" y="1853249"/>
            <a:ext cx="5884746" cy="452956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844C3-5257-49DA-A50C-456FB5A1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Descrição do problema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767A24-8008-488B-9005-DFFE1A64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Em ambientes abertos, como portos, geralmente os endereços não possuem uma delimitação bem definida. Dificultando o posicionamento por códigos de barra.</a:t>
            </a:r>
            <a:endParaRPr lang="en-US" dirty="0"/>
          </a:p>
        </p:txBody>
      </p:sp>
      <p:pic>
        <p:nvPicPr>
          <p:cNvPr id="3074" name="Picture 2" descr="Image result for portos containers">
            <a:extLst>
              <a:ext uri="{FF2B5EF4-FFF2-40B4-BE49-F238E27FC236}">
                <a16:creationId xmlns:a16="http://schemas.microsoft.com/office/drawing/2014/main" id="{D27EB04F-4DD9-4CB4-A5EB-495EFF8B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8852" y="2052214"/>
            <a:ext cx="5916827" cy="3890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8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D649F-1C29-44F1-B7BB-4902105A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Contato com a Samsung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405F36B-EA4D-4985-A776-E1D1EE70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Gustavo Silveira – </a:t>
            </a:r>
            <a:r>
              <a:rPr lang="pt-BR" dirty="0" err="1"/>
              <a:t>Innovation</a:t>
            </a:r>
            <a:r>
              <a:rPr lang="pt-BR" dirty="0"/>
              <a:t> Manager </a:t>
            </a:r>
          </a:p>
          <a:p>
            <a:r>
              <a:rPr lang="pt-BR" dirty="0"/>
              <a:t>Samsung SDS </a:t>
            </a:r>
            <a:r>
              <a:rPr lang="pt-BR" dirty="0" err="1"/>
              <a:t>Cello</a:t>
            </a:r>
            <a:r>
              <a:rPr lang="pt-BR" dirty="0"/>
              <a:t> </a:t>
            </a:r>
            <a:r>
              <a:rPr lang="pt-BR" dirty="0" err="1"/>
              <a:t>Logistics</a:t>
            </a:r>
            <a:endParaRPr lang="pt-BR" dirty="0"/>
          </a:p>
          <a:p>
            <a:r>
              <a:rPr lang="pt-BR" dirty="0"/>
              <a:t>Reunião para apresentação do problema</a:t>
            </a:r>
          </a:p>
          <a:p>
            <a:r>
              <a:rPr lang="pt-BR" dirty="0"/>
              <a:t>Visita do armazém em Cajamar para entendimento do sistema atual em ambientes controlados</a:t>
            </a:r>
            <a:endParaRPr lang="en-US" dirty="0"/>
          </a:p>
        </p:txBody>
      </p:sp>
      <p:pic>
        <p:nvPicPr>
          <p:cNvPr id="11266" name="Picture 2" descr="Image result for samsung cello">
            <a:extLst>
              <a:ext uri="{FF2B5EF4-FFF2-40B4-BE49-F238E27FC236}">
                <a16:creationId xmlns:a16="http://schemas.microsoft.com/office/drawing/2014/main" id="{15176348-C576-4C2D-8362-0745741D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637" y="2052213"/>
            <a:ext cx="4196185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2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7570F-B258-405A-BD0F-50FA8DBC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Armazém em Cajamar</a:t>
            </a:r>
            <a:endParaRPr lang="en-US" dirty="0"/>
          </a:p>
        </p:txBody>
      </p:sp>
      <p:pic>
        <p:nvPicPr>
          <p:cNvPr id="4" name="Prologis CCP Cajamar III e Cajamar I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64393A2-CEC0-4921-966E-91DA0C2738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5141" y="1919473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60696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5558C-7AF2-4DE3-B92B-22B94748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Sistema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52C216-3466-45B9-8A88-2BEDAB777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61966"/>
            <a:ext cx="8946541" cy="428643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pt-BR" dirty="0"/>
              <a:t>Um WMS (</a:t>
            </a:r>
            <a:r>
              <a:rPr lang="pt-BR" dirty="0" err="1"/>
              <a:t>Warehouse</a:t>
            </a:r>
            <a:r>
              <a:rPr lang="pt-BR" dirty="0"/>
              <a:t> management system) é um sistema desenhado para otimizar as funcionalidades de um armazém, tais como o gerenciamento do centro de distribuição e controle dos recursos disponíveis. </a:t>
            </a:r>
          </a:p>
          <a:p>
            <a:r>
              <a:rPr lang="pt-BR" dirty="0"/>
              <a:t>Comprado do sistema coreano, e adaptado aqui para as necessidades dos armazéns brasileiros</a:t>
            </a:r>
          </a:p>
          <a:p>
            <a:r>
              <a:rPr lang="pt-BR" dirty="0"/>
              <a:t>Desenvolvido em Java</a:t>
            </a:r>
          </a:p>
          <a:p>
            <a:r>
              <a:rPr lang="pt-BR" dirty="0"/>
              <a:t>PDA (</a:t>
            </a:r>
            <a:r>
              <a:rPr lang="pt-BR" dirty="0" err="1"/>
              <a:t>personal</a:t>
            </a:r>
            <a:r>
              <a:rPr lang="pt-BR" dirty="0"/>
              <a:t> digital </a:t>
            </a:r>
            <a:r>
              <a:rPr lang="pt-BR" dirty="0" err="1"/>
              <a:t>assistant</a:t>
            </a:r>
            <a:r>
              <a:rPr lang="pt-BR" dirty="0"/>
              <a:t>) e Computadores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1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09FDC-209C-4613-B85B-2CD8DF12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Sistema</a:t>
            </a:r>
            <a:endParaRPr lang="en-US" dirty="0"/>
          </a:p>
        </p:txBody>
      </p:sp>
      <p:grpSp>
        <p:nvGrpSpPr>
          <p:cNvPr id="58" name="Group 15">
            <a:extLst>
              <a:ext uri="{FF2B5EF4-FFF2-40B4-BE49-F238E27FC236}">
                <a16:creationId xmlns:a16="http://schemas.microsoft.com/office/drawing/2014/main" id="{3BFBD3D2-6EC9-4CBE-A3DC-22867B1AB925}"/>
              </a:ext>
            </a:extLst>
          </p:cNvPr>
          <p:cNvGrpSpPr/>
          <p:nvPr/>
        </p:nvGrpSpPr>
        <p:grpSpPr>
          <a:xfrm>
            <a:off x="1692392" y="1708135"/>
            <a:ext cx="6516209" cy="4080105"/>
            <a:chOff x="5155" y="0"/>
            <a:chExt cx="6670165" cy="3172171"/>
          </a:xfrm>
        </p:grpSpPr>
        <p:sp>
          <p:nvSpPr>
            <p:cNvPr id="59" name="Retângulo de cantos arredondados 5">
              <a:extLst>
                <a:ext uri="{FF2B5EF4-FFF2-40B4-BE49-F238E27FC236}">
                  <a16:creationId xmlns:a16="http://schemas.microsoft.com/office/drawing/2014/main" id="{8A517E15-DC20-41DD-89F5-3F3DE2BEA423}"/>
                </a:ext>
              </a:extLst>
            </p:cNvPr>
            <p:cNvSpPr/>
            <p:nvPr/>
          </p:nvSpPr>
          <p:spPr>
            <a:xfrm>
              <a:off x="5155" y="1647306"/>
              <a:ext cx="5499761" cy="1524865"/>
            </a:xfrm>
            <a:prstGeom prst="roundRect">
              <a:avLst>
                <a:gd name="adj" fmla="val 7071"/>
              </a:avLst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B8ED4C4D-D379-488B-BAD8-0B2F7A10D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991" y="1759976"/>
              <a:ext cx="596303" cy="1108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tângulo de cantos arredondados 7">
              <a:extLst>
                <a:ext uri="{FF2B5EF4-FFF2-40B4-BE49-F238E27FC236}">
                  <a16:creationId xmlns:a16="http://schemas.microsoft.com/office/drawing/2014/main" id="{9930E5B7-9E95-4676-AA7A-4E3C078B19CC}"/>
                </a:ext>
              </a:extLst>
            </p:cNvPr>
            <p:cNvSpPr/>
            <p:nvPr/>
          </p:nvSpPr>
          <p:spPr>
            <a:xfrm>
              <a:off x="5155" y="0"/>
              <a:ext cx="5501724" cy="1590091"/>
            </a:xfrm>
            <a:prstGeom prst="roundRect">
              <a:avLst>
                <a:gd name="adj" fmla="val 7071"/>
              </a:avLst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62" name="Picture 3">
              <a:extLst>
                <a:ext uri="{FF2B5EF4-FFF2-40B4-BE49-F238E27FC236}">
                  <a16:creationId xmlns:a16="http://schemas.microsoft.com/office/drawing/2014/main" id="{2A35A937-4A3A-41BC-A918-DC7EB837B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62799" y="566455"/>
              <a:ext cx="774034" cy="64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2">
              <a:extLst>
                <a:ext uri="{FF2B5EF4-FFF2-40B4-BE49-F238E27FC236}">
                  <a16:creationId xmlns:a16="http://schemas.microsoft.com/office/drawing/2014/main" id="{AAD8F120-6BB6-4463-A86A-96E139D0F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850" y="733906"/>
              <a:ext cx="333060" cy="41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6">
              <a:extLst>
                <a:ext uri="{FF2B5EF4-FFF2-40B4-BE49-F238E27FC236}">
                  <a16:creationId xmlns:a16="http://schemas.microsoft.com/office/drawing/2014/main" id="{A8404256-CD32-4B22-857A-CAE168698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325" y="674006"/>
              <a:ext cx="711103" cy="40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 descr="Resultado de imagem para desenho caminhao logistica">
              <a:extLst>
                <a:ext uri="{FF2B5EF4-FFF2-40B4-BE49-F238E27FC236}">
                  <a16:creationId xmlns:a16="http://schemas.microsoft.com/office/drawing/2014/main" id="{0EA50849-C646-4781-AE47-38D923FA3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11" y="1002033"/>
              <a:ext cx="401640" cy="30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CaixaDeTexto 10">
              <a:extLst>
                <a:ext uri="{FF2B5EF4-FFF2-40B4-BE49-F238E27FC236}">
                  <a16:creationId xmlns:a16="http://schemas.microsoft.com/office/drawing/2014/main" id="{F866D618-48A4-4249-B8F5-86C68799AB46}"/>
                </a:ext>
              </a:extLst>
            </p:cNvPr>
            <p:cNvSpPr txBox="1"/>
            <p:nvPr/>
          </p:nvSpPr>
          <p:spPr>
            <a:xfrm>
              <a:off x="5155" y="254645"/>
              <a:ext cx="892175" cy="35575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Manufacturing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Plant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67" name="CaixaDeTexto 15">
              <a:extLst>
                <a:ext uri="{FF2B5EF4-FFF2-40B4-BE49-F238E27FC236}">
                  <a16:creationId xmlns:a16="http://schemas.microsoft.com/office/drawing/2014/main" id="{FFBF1AC1-AC22-461D-8D3E-5EAECC86594F}"/>
                </a:ext>
              </a:extLst>
            </p:cNvPr>
            <p:cNvSpPr txBox="1"/>
            <p:nvPr/>
          </p:nvSpPr>
          <p:spPr>
            <a:xfrm>
              <a:off x="3393603" y="116551"/>
              <a:ext cx="1152525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Blind Check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68" name="CaixaDeTexto 21">
              <a:extLst>
                <a:ext uri="{FF2B5EF4-FFF2-40B4-BE49-F238E27FC236}">
                  <a16:creationId xmlns:a16="http://schemas.microsoft.com/office/drawing/2014/main" id="{232F1E18-5C2F-4735-903D-2EA3D481DF06}"/>
                </a:ext>
              </a:extLst>
            </p:cNvPr>
            <p:cNvSpPr txBox="1"/>
            <p:nvPr/>
          </p:nvSpPr>
          <p:spPr>
            <a:xfrm>
              <a:off x="2036038" y="171517"/>
              <a:ext cx="1071881" cy="45561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Pallet ID Labelling 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(Tracking Number)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69" name="Picture 10" descr="C:\Users\SDS\AppData\Local\Microsoft\Windows\Temporary Internet Files\Content.IE5\6F81Y926\MC900079072[1].wmf">
              <a:extLst>
                <a:ext uri="{FF2B5EF4-FFF2-40B4-BE49-F238E27FC236}">
                  <a16:creationId xmlns:a16="http://schemas.microsoft.com/office/drawing/2014/main" id="{D18253F4-BDA6-4462-A9E2-22A3EE652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93" y="651778"/>
              <a:ext cx="705113" cy="39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5">
              <a:extLst>
                <a:ext uri="{FF2B5EF4-FFF2-40B4-BE49-F238E27FC236}">
                  <a16:creationId xmlns:a16="http://schemas.microsoft.com/office/drawing/2014/main" id="{41695B4E-82B0-4652-815A-44A2DEFD1F70}"/>
                </a:ext>
              </a:extLst>
            </p:cNvPr>
            <p:cNvSpPr txBox="1"/>
            <p:nvPr/>
          </p:nvSpPr>
          <p:spPr>
            <a:xfrm>
              <a:off x="1215398" y="331995"/>
              <a:ext cx="76962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Warehouse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98771BF7-A193-4F19-B010-8586FB443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110" y="361225"/>
              <a:ext cx="588859" cy="1094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CaixaDeTexto 49">
              <a:extLst>
                <a:ext uri="{FF2B5EF4-FFF2-40B4-BE49-F238E27FC236}">
                  <a16:creationId xmlns:a16="http://schemas.microsoft.com/office/drawing/2014/main" id="{925EB06F-0E77-498A-BD50-74F51C7CE766}"/>
                </a:ext>
              </a:extLst>
            </p:cNvPr>
            <p:cNvSpPr txBox="1"/>
            <p:nvPr/>
          </p:nvSpPr>
          <p:spPr>
            <a:xfrm>
              <a:off x="4554776" y="118952"/>
              <a:ext cx="603885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Put-away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73" name="Seta para a direita 19">
              <a:extLst>
                <a:ext uri="{FF2B5EF4-FFF2-40B4-BE49-F238E27FC236}">
                  <a16:creationId xmlns:a16="http://schemas.microsoft.com/office/drawing/2014/main" id="{429579A2-3DEF-40BF-B6F3-EB6C670E63E4}"/>
                </a:ext>
              </a:extLst>
            </p:cNvPr>
            <p:cNvSpPr/>
            <p:nvPr/>
          </p:nvSpPr>
          <p:spPr>
            <a:xfrm flipV="1">
              <a:off x="1876893" y="815953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74" name="Seta para a direita 20">
              <a:extLst>
                <a:ext uri="{FF2B5EF4-FFF2-40B4-BE49-F238E27FC236}">
                  <a16:creationId xmlns:a16="http://schemas.microsoft.com/office/drawing/2014/main" id="{FD55904F-621D-4F6E-A69A-3CFD71984526}"/>
                </a:ext>
              </a:extLst>
            </p:cNvPr>
            <p:cNvSpPr/>
            <p:nvPr/>
          </p:nvSpPr>
          <p:spPr>
            <a:xfrm flipV="1">
              <a:off x="970411" y="8210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75" name="Seta para a direita 21">
              <a:extLst>
                <a:ext uri="{FF2B5EF4-FFF2-40B4-BE49-F238E27FC236}">
                  <a16:creationId xmlns:a16="http://schemas.microsoft.com/office/drawing/2014/main" id="{08F5592E-11A0-451C-9044-1742BC0487C8}"/>
                </a:ext>
              </a:extLst>
            </p:cNvPr>
            <p:cNvSpPr/>
            <p:nvPr/>
          </p:nvSpPr>
          <p:spPr>
            <a:xfrm flipV="1">
              <a:off x="2836833" y="813408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76" name="Seta para a direita 22">
              <a:extLst>
                <a:ext uri="{FF2B5EF4-FFF2-40B4-BE49-F238E27FC236}">
                  <a16:creationId xmlns:a16="http://schemas.microsoft.com/office/drawing/2014/main" id="{45FB43E9-812B-4755-9B86-4019BB22594D}"/>
                </a:ext>
              </a:extLst>
            </p:cNvPr>
            <p:cNvSpPr/>
            <p:nvPr/>
          </p:nvSpPr>
          <p:spPr>
            <a:xfrm flipV="1">
              <a:off x="4310256" y="818488"/>
              <a:ext cx="22227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77" name="Picture 4" descr="C:\Users\sung.shim\AppData\Local\Microsoft\Windows\Temporary Internet Files\Content.IE5\QD82O1XD\blockpage[1].gif">
              <a:extLst>
                <a:ext uri="{FF2B5EF4-FFF2-40B4-BE49-F238E27FC236}">
                  <a16:creationId xmlns:a16="http://schemas.microsoft.com/office/drawing/2014/main" id="{F760C0CD-70CE-4608-AD69-1E9C56C69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5" descr="C:\Users\sung.shim\AppData\Local\Microsoft\Windows\Temporary Internet Files\Content.IE5\1LOPZSEA\blockpage[1].gif">
              <a:extLst>
                <a:ext uri="{FF2B5EF4-FFF2-40B4-BE49-F238E27FC236}">
                  <a16:creationId xmlns:a16="http://schemas.microsoft.com/office/drawing/2014/main" id="{9E107513-BC28-4BFC-9512-CF92B5344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C:\Users\sung.shim\AppData\Local\Microsoft\Windows\Temporary Internet Files\Content.IE5\DB6SJKT1\blockpage[1].gif">
              <a:extLst>
                <a:ext uri="{FF2B5EF4-FFF2-40B4-BE49-F238E27FC236}">
                  <a16:creationId xmlns:a16="http://schemas.microsoft.com/office/drawing/2014/main" id="{E1955EF2-88CC-4A2B-9793-528BAEEB9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7" descr="C:\Users\sung.shim\AppData\Local\Microsoft\Windows\Temporary Internet Files\Content.IE5\OMN56X2Z\blockpage[1].gif">
              <a:extLst>
                <a:ext uri="{FF2B5EF4-FFF2-40B4-BE49-F238E27FC236}">
                  <a16:creationId xmlns:a16="http://schemas.microsoft.com/office/drawing/2014/main" id="{4DF29BE0-ED27-439D-9EB8-B0F1F40D6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9">
              <a:extLst>
                <a:ext uri="{FF2B5EF4-FFF2-40B4-BE49-F238E27FC236}">
                  <a16:creationId xmlns:a16="http://schemas.microsoft.com/office/drawing/2014/main" id="{25CF8253-243D-452B-99B3-5A858ED46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27" y="1947074"/>
              <a:ext cx="632300" cy="62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CaixaDeTexto 63">
              <a:extLst>
                <a:ext uri="{FF2B5EF4-FFF2-40B4-BE49-F238E27FC236}">
                  <a16:creationId xmlns:a16="http://schemas.microsoft.com/office/drawing/2014/main" id="{1075E72D-1C98-4BF6-8D62-C9591B6D12F9}"/>
                </a:ext>
              </a:extLst>
            </p:cNvPr>
            <p:cNvSpPr txBox="1"/>
            <p:nvPr/>
          </p:nvSpPr>
          <p:spPr>
            <a:xfrm>
              <a:off x="135284" y="2616362"/>
              <a:ext cx="756921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Sales Order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creation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83" name="CaixaDeTexto 67">
              <a:extLst>
                <a:ext uri="{FF2B5EF4-FFF2-40B4-BE49-F238E27FC236}">
                  <a16:creationId xmlns:a16="http://schemas.microsoft.com/office/drawing/2014/main" id="{4EFD6CAB-621F-4990-ABF4-CFAB73A5F590}"/>
                </a:ext>
              </a:extLst>
            </p:cNvPr>
            <p:cNvSpPr txBox="1"/>
            <p:nvPr/>
          </p:nvSpPr>
          <p:spPr>
            <a:xfrm>
              <a:off x="4308186" y="2877235"/>
              <a:ext cx="58420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Picking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84" name="Imagem 83" descr="Resultado de imagem para imagem desenho de armazem">
              <a:extLst>
                <a:ext uri="{FF2B5EF4-FFF2-40B4-BE49-F238E27FC236}">
                  <a16:creationId xmlns:a16="http://schemas.microsoft.com/office/drawing/2014/main" id="{F53C2F42-5928-48A3-BABE-45E49D6F7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192" y="1047726"/>
              <a:ext cx="982857" cy="98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Seta dobrada 31">
              <a:extLst>
                <a:ext uri="{FF2B5EF4-FFF2-40B4-BE49-F238E27FC236}">
                  <a16:creationId xmlns:a16="http://schemas.microsoft.com/office/drawing/2014/main" id="{AEE62442-2DAD-4873-B263-4C174B75FBFB}"/>
                </a:ext>
              </a:extLst>
            </p:cNvPr>
            <p:cNvSpPr/>
            <p:nvPr/>
          </p:nvSpPr>
          <p:spPr>
            <a:xfrm rot="5400000">
              <a:off x="5733694" y="364261"/>
              <a:ext cx="318019" cy="692606"/>
            </a:xfrm>
            <a:prstGeom prst="bentArrow">
              <a:avLst>
                <a:gd name="adj1" fmla="val 27466"/>
                <a:gd name="adj2" fmla="val 13733"/>
                <a:gd name="adj3" fmla="val 17113"/>
                <a:gd name="adj4" fmla="val 26849"/>
              </a:avLst>
            </a:prstGeom>
            <a:gradFill>
              <a:gsLst>
                <a:gs pos="8000">
                  <a:srgbClr val="289048"/>
                </a:gs>
                <a:gs pos="0">
                  <a:srgbClr val="289048"/>
                </a:gs>
                <a:gs pos="58000">
                  <a:srgbClr val="00B050"/>
                </a:gs>
                <a:gs pos="100000">
                  <a:schemeClr val="bg1"/>
                </a:gs>
              </a:gsLst>
            </a:gradFill>
            <a:ln w="19050">
              <a:solidFill>
                <a:srgbClr val="2F6D5B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86" name="Picture 12">
              <a:extLst>
                <a:ext uri="{FF2B5EF4-FFF2-40B4-BE49-F238E27FC236}">
                  <a16:creationId xmlns:a16="http://schemas.microsoft.com/office/drawing/2014/main" id="{0BA7F39D-F63A-4381-8CEB-082B18B44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563" y="1753800"/>
              <a:ext cx="604353" cy="11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Imagem 86" descr="Resultado de imagem para coletor de dados compex">
              <a:extLst>
                <a:ext uri="{FF2B5EF4-FFF2-40B4-BE49-F238E27FC236}">
                  <a16:creationId xmlns:a16="http://schemas.microsoft.com/office/drawing/2014/main" id="{5333674C-5AFD-4C44-B818-80116F377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647" y="1076786"/>
              <a:ext cx="390048" cy="4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Imagem 87" descr="image001">
              <a:extLst>
                <a:ext uri="{FF2B5EF4-FFF2-40B4-BE49-F238E27FC236}">
                  <a16:creationId xmlns:a16="http://schemas.microsoft.com/office/drawing/2014/main" id="{AC059E32-F032-4BBA-9A5E-E65BC8D4C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482" y="1751307"/>
              <a:ext cx="1976112" cy="1046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CaixaDeTexto 77">
              <a:extLst>
                <a:ext uri="{FF2B5EF4-FFF2-40B4-BE49-F238E27FC236}">
                  <a16:creationId xmlns:a16="http://schemas.microsoft.com/office/drawing/2014/main" id="{A9F18D23-9726-4365-B3E1-23B0DA8CB1BB}"/>
                </a:ext>
              </a:extLst>
            </p:cNvPr>
            <p:cNvSpPr txBox="1"/>
            <p:nvPr/>
          </p:nvSpPr>
          <p:spPr>
            <a:xfrm>
              <a:off x="3294579" y="2857506"/>
              <a:ext cx="81915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Task delivery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90" name="CaixaDeTexto 78">
              <a:extLst>
                <a:ext uri="{FF2B5EF4-FFF2-40B4-BE49-F238E27FC236}">
                  <a16:creationId xmlns:a16="http://schemas.microsoft.com/office/drawing/2014/main" id="{9B0BA8DE-B043-47C0-814E-21B4946B13A8}"/>
                </a:ext>
              </a:extLst>
            </p:cNvPr>
            <p:cNvSpPr txBox="1"/>
            <p:nvPr/>
          </p:nvSpPr>
          <p:spPr>
            <a:xfrm>
              <a:off x="1297306" y="2752443"/>
              <a:ext cx="1518920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Products Allocation and 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assignment of operators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91" name="Seta dobrada 37">
              <a:extLst>
                <a:ext uri="{FF2B5EF4-FFF2-40B4-BE49-F238E27FC236}">
                  <a16:creationId xmlns:a16="http://schemas.microsoft.com/office/drawing/2014/main" id="{7201C33C-F435-498F-AF13-F60BD578E489}"/>
                </a:ext>
              </a:extLst>
            </p:cNvPr>
            <p:cNvSpPr/>
            <p:nvPr/>
          </p:nvSpPr>
          <p:spPr>
            <a:xfrm rot="10800000">
              <a:off x="5546396" y="2326709"/>
              <a:ext cx="706562" cy="358668"/>
            </a:xfrm>
            <a:prstGeom prst="bentArrow">
              <a:avLst>
                <a:gd name="adj1" fmla="val 27466"/>
                <a:gd name="adj2" fmla="val 13733"/>
                <a:gd name="adj3" fmla="val 17113"/>
                <a:gd name="adj4" fmla="val 26849"/>
              </a:avLst>
            </a:prstGeom>
            <a:gradFill>
              <a:gsLst>
                <a:gs pos="8000">
                  <a:srgbClr val="289048"/>
                </a:gs>
                <a:gs pos="0">
                  <a:srgbClr val="289048"/>
                </a:gs>
                <a:gs pos="58000">
                  <a:srgbClr val="00B050"/>
                </a:gs>
                <a:gs pos="100000">
                  <a:schemeClr val="bg1"/>
                </a:gs>
              </a:gsLst>
            </a:gradFill>
            <a:ln w="19050">
              <a:solidFill>
                <a:srgbClr val="2F6D5B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92" name="CaixaDeTexto 41">
              <a:extLst>
                <a:ext uri="{FF2B5EF4-FFF2-40B4-BE49-F238E27FC236}">
                  <a16:creationId xmlns:a16="http://schemas.microsoft.com/office/drawing/2014/main" id="{CF798A59-9DB4-47A0-B8A8-48A27A69D5B1}"/>
                </a:ext>
              </a:extLst>
            </p:cNvPr>
            <p:cNvSpPr txBox="1"/>
            <p:nvPr/>
          </p:nvSpPr>
          <p:spPr>
            <a:xfrm>
              <a:off x="31996" y="0"/>
              <a:ext cx="860474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INBOUND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93" name="CaixaDeTexto 83">
              <a:extLst>
                <a:ext uri="{FF2B5EF4-FFF2-40B4-BE49-F238E27FC236}">
                  <a16:creationId xmlns:a16="http://schemas.microsoft.com/office/drawing/2014/main" id="{29B65C29-1379-4176-A6F9-EBA0D7F096F0}"/>
                </a:ext>
              </a:extLst>
            </p:cNvPr>
            <p:cNvSpPr txBox="1"/>
            <p:nvPr/>
          </p:nvSpPr>
          <p:spPr>
            <a:xfrm>
              <a:off x="34056" y="1642394"/>
              <a:ext cx="1015981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OUTBOUND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94" name="Seta para a direita 40">
              <a:extLst>
                <a:ext uri="{FF2B5EF4-FFF2-40B4-BE49-F238E27FC236}">
                  <a16:creationId xmlns:a16="http://schemas.microsoft.com/office/drawing/2014/main" id="{22E9B84A-9C85-41A3-AE0F-EF7E89506041}"/>
                </a:ext>
              </a:extLst>
            </p:cNvPr>
            <p:cNvSpPr/>
            <p:nvPr/>
          </p:nvSpPr>
          <p:spPr>
            <a:xfrm flipV="1">
              <a:off x="759162" y="2247136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95" name="Seta para a direita 41">
              <a:extLst>
                <a:ext uri="{FF2B5EF4-FFF2-40B4-BE49-F238E27FC236}">
                  <a16:creationId xmlns:a16="http://schemas.microsoft.com/office/drawing/2014/main" id="{6667C73F-900C-4BC5-AB56-78D5CD86617A}"/>
                </a:ext>
              </a:extLst>
            </p:cNvPr>
            <p:cNvSpPr/>
            <p:nvPr/>
          </p:nvSpPr>
          <p:spPr>
            <a:xfrm flipV="1">
              <a:off x="3089418" y="22041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96" name="Seta para a direita 42">
              <a:extLst>
                <a:ext uri="{FF2B5EF4-FFF2-40B4-BE49-F238E27FC236}">
                  <a16:creationId xmlns:a16="http://schemas.microsoft.com/office/drawing/2014/main" id="{AFCA5CE4-7558-4E4B-B614-FEB190C6F4E5}"/>
                </a:ext>
              </a:extLst>
            </p:cNvPr>
            <p:cNvSpPr/>
            <p:nvPr/>
          </p:nvSpPr>
          <p:spPr>
            <a:xfrm flipV="1">
              <a:off x="4017451" y="22041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97" name="CaixaDeTexto 87">
              <a:extLst>
                <a:ext uri="{FF2B5EF4-FFF2-40B4-BE49-F238E27FC236}">
                  <a16:creationId xmlns:a16="http://schemas.microsoft.com/office/drawing/2014/main" id="{25B33154-42DD-4359-BD39-D3BDE87F553B}"/>
                </a:ext>
              </a:extLst>
            </p:cNvPr>
            <p:cNvSpPr txBox="1"/>
            <p:nvPr/>
          </p:nvSpPr>
          <p:spPr>
            <a:xfrm>
              <a:off x="6252769" y="618820"/>
              <a:ext cx="293855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In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98" name="CaixaDeTexto 88">
              <a:extLst>
                <a:ext uri="{FF2B5EF4-FFF2-40B4-BE49-F238E27FC236}">
                  <a16:creationId xmlns:a16="http://schemas.microsoft.com/office/drawing/2014/main" id="{09D251E1-3D56-479B-AA62-AEE3472D7EBA}"/>
                </a:ext>
              </a:extLst>
            </p:cNvPr>
            <p:cNvSpPr txBox="1"/>
            <p:nvPr/>
          </p:nvSpPr>
          <p:spPr>
            <a:xfrm>
              <a:off x="6252769" y="2326455"/>
              <a:ext cx="422551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Out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99" name="Picture 8" descr="Resultado de imagem para desenho de armazem">
              <a:extLst>
                <a:ext uri="{FF2B5EF4-FFF2-40B4-BE49-F238E27FC236}">
                  <a16:creationId xmlns:a16="http://schemas.microsoft.com/office/drawing/2014/main" id="{B156CD55-FC2E-44F4-A640-08C5AD61B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926" y="623204"/>
              <a:ext cx="689195" cy="664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981013B6-948D-4EE9-BAFF-C99C0D2FB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767" y="373532"/>
              <a:ext cx="606018" cy="112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CaixaDeTexto 90">
              <a:extLst>
                <a:ext uri="{FF2B5EF4-FFF2-40B4-BE49-F238E27FC236}">
                  <a16:creationId xmlns:a16="http://schemas.microsoft.com/office/drawing/2014/main" id="{FAE98C70-515A-477B-B34D-999E07886A7D}"/>
                </a:ext>
              </a:extLst>
            </p:cNvPr>
            <p:cNvSpPr txBox="1"/>
            <p:nvPr/>
          </p:nvSpPr>
          <p:spPr>
            <a:xfrm>
              <a:off x="5812782" y="189062"/>
              <a:ext cx="604726" cy="23093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pt-BR" sz="14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Stock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102" name="Rectangle 60">
              <a:extLst>
                <a:ext uri="{FF2B5EF4-FFF2-40B4-BE49-F238E27FC236}">
                  <a16:creationId xmlns:a16="http://schemas.microsoft.com/office/drawing/2014/main" id="{EE1E8880-3302-4B4E-9E59-E649D17E1EC0}"/>
                </a:ext>
              </a:extLst>
            </p:cNvPr>
            <p:cNvSpPr/>
            <p:nvPr/>
          </p:nvSpPr>
          <p:spPr>
            <a:xfrm>
              <a:off x="3675863" y="415440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Rectangle 61">
              <a:extLst>
                <a:ext uri="{FF2B5EF4-FFF2-40B4-BE49-F238E27FC236}">
                  <a16:creationId xmlns:a16="http://schemas.microsoft.com/office/drawing/2014/main" id="{353E9722-B1DB-41D2-A07F-48DAE0A1DD1A}"/>
                </a:ext>
              </a:extLst>
            </p:cNvPr>
            <p:cNvSpPr/>
            <p:nvPr/>
          </p:nvSpPr>
          <p:spPr>
            <a:xfrm>
              <a:off x="4555110" y="433067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Rectangle 62">
              <a:extLst>
                <a:ext uri="{FF2B5EF4-FFF2-40B4-BE49-F238E27FC236}">
                  <a16:creationId xmlns:a16="http://schemas.microsoft.com/office/drawing/2014/main" id="{E23F5A2F-0967-4E93-A169-FD8C3D0AEF25}"/>
                </a:ext>
              </a:extLst>
            </p:cNvPr>
            <p:cNvSpPr/>
            <p:nvPr/>
          </p:nvSpPr>
          <p:spPr>
            <a:xfrm>
              <a:off x="3378613" y="1804356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Rectangle 63">
              <a:extLst>
                <a:ext uri="{FF2B5EF4-FFF2-40B4-BE49-F238E27FC236}">
                  <a16:creationId xmlns:a16="http://schemas.microsoft.com/office/drawing/2014/main" id="{61A85BCB-46E9-4351-9E6F-CB73666917DC}"/>
                </a:ext>
              </a:extLst>
            </p:cNvPr>
            <p:cNvSpPr/>
            <p:nvPr/>
          </p:nvSpPr>
          <p:spPr>
            <a:xfrm>
              <a:off x="4311277" y="1804356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5784A809-DC58-4226-806F-3DCF6F0C372D}"/>
                </a:ext>
              </a:extLst>
            </p:cNvPr>
            <p:cNvSpPr/>
            <p:nvPr/>
          </p:nvSpPr>
          <p:spPr>
            <a:xfrm>
              <a:off x="3670767" y="364134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Rectangle 65">
              <a:extLst>
                <a:ext uri="{FF2B5EF4-FFF2-40B4-BE49-F238E27FC236}">
                  <a16:creationId xmlns:a16="http://schemas.microsoft.com/office/drawing/2014/main" id="{EB8137B6-1287-44FE-95E8-8DB03872797D}"/>
                </a:ext>
              </a:extLst>
            </p:cNvPr>
            <p:cNvSpPr/>
            <p:nvPr/>
          </p:nvSpPr>
          <p:spPr>
            <a:xfrm>
              <a:off x="4546530" y="354480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Rectangle 66">
              <a:extLst>
                <a:ext uri="{FF2B5EF4-FFF2-40B4-BE49-F238E27FC236}">
                  <a16:creationId xmlns:a16="http://schemas.microsoft.com/office/drawing/2014/main" id="{140F4DB7-37A7-4E0F-99B0-51783907870C}"/>
                </a:ext>
              </a:extLst>
            </p:cNvPr>
            <p:cNvSpPr/>
            <p:nvPr/>
          </p:nvSpPr>
          <p:spPr>
            <a:xfrm>
              <a:off x="4296276" y="1749298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Rectangle 67">
              <a:extLst>
                <a:ext uri="{FF2B5EF4-FFF2-40B4-BE49-F238E27FC236}">
                  <a16:creationId xmlns:a16="http://schemas.microsoft.com/office/drawing/2014/main" id="{224ECD08-5D27-4DDC-A4C8-F15810568442}"/>
                </a:ext>
              </a:extLst>
            </p:cNvPr>
            <p:cNvSpPr/>
            <p:nvPr/>
          </p:nvSpPr>
          <p:spPr>
            <a:xfrm>
              <a:off x="3378503" y="1747414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Rectangle 68">
              <a:extLst>
                <a:ext uri="{FF2B5EF4-FFF2-40B4-BE49-F238E27FC236}">
                  <a16:creationId xmlns:a16="http://schemas.microsoft.com/office/drawing/2014/main" id="{A42ED574-DD62-4F40-AD07-97283AC6BEDD}"/>
                </a:ext>
              </a:extLst>
            </p:cNvPr>
            <p:cNvSpPr/>
            <p:nvPr/>
          </p:nvSpPr>
          <p:spPr>
            <a:xfrm>
              <a:off x="1077726" y="1738622"/>
              <a:ext cx="1978867" cy="1059310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Picture 4">
              <a:extLst>
                <a:ext uri="{FF2B5EF4-FFF2-40B4-BE49-F238E27FC236}">
                  <a16:creationId xmlns:a16="http://schemas.microsoft.com/office/drawing/2014/main" id="{85A861B4-3EA7-4B55-86BA-20831DDC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820" y="2343568"/>
              <a:ext cx="573813" cy="50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25524C32-1EA6-4855-8ADC-7913701E398F}"/>
              </a:ext>
            </a:extLst>
          </p:cNvPr>
          <p:cNvSpPr txBox="1"/>
          <p:nvPr/>
        </p:nvSpPr>
        <p:spPr>
          <a:xfrm>
            <a:off x="8930201" y="2339528"/>
            <a:ext cx="2597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Quando o usuário registrar o armazenamento,  o sistema deve buscar as coordenadas</a:t>
            </a:r>
            <a:endParaRPr lang="en-US" sz="1600" dirty="0"/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FF373157-D571-487E-A654-CD7774D7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40" y="1063451"/>
            <a:ext cx="630384" cy="107170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2205B827-EFF1-481D-BD1E-865757173352}"/>
              </a:ext>
            </a:extLst>
          </p:cNvPr>
          <p:cNvCxnSpPr/>
          <p:nvPr/>
        </p:nvCxnSpPr>
        <p:spPr>
          <a:xfrm flipV="1">
            <a:off x="8162421" y="2135153"/>
            <a:ext cx="590962" cy="86181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: Angulado 116">
            <a:extLst>
              <a:ext uri="{FF2B5EF4-FFF2-40B4-BE49-F238E27FC236}">
                <a16:creationId xmlns:a16="http://schemas.microsoft.com/office/drawing/2014/main" id="{2EBE6E75-E2CC-44AE-89D2-1398F065063A}"/>
              </a:ext>
            </a:extLst>
          </p:cNvPr>
          <p:cNvCxnSpPr>
            <a:cxnSpLocks/>
            <a:stCxn id="113" idx="3"/>
            <a:endCxn id="112" idx="0"/>
          </p:cNvCxnSpPr>
          <p:nvPr/>
        </p:nvCxnSpPr>
        <p:spPr>
          <a:xfrm>
            <a:off x="9574924" y="1599302"/>
            <a:ext cx="654234" cy="740226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Angulado 124">
            <a:extLst>
              <a:ext uri="{FF2B5EF4-FFF2-40B4-BE49-F238E27FC236}">
                <a16:creationId xmlns:a16="http://schemas.microsoft.com/office/drawing/2014/main" id="{30560807-C5AC-4C14-8C9C-B5810BDB90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7906" y="3861032"/>
            <a:ext cx="1771252" cy="971887"/>
          </a:xfrm>
          <a:prstGeom prst="bentConnector3">
            <a:avLst>
              <a:gd name="adj1" fmla="val -121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1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1C448-7C31-4C13-84A4-FF5F5704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Sistema	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A4BCD-3F35-4BB7-8B68-8EF954BF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Falhas geram muito dano</a:t>
            </a:r>
          </a:p>
          <a:p>
            <a:r>
              <a:rPr lang="pt-BR" dirty="0"/>
              <a:t>Varias etapas de verificação</a:t>
            </a:r>
          </a:p>
          <a:p>
            <a:r>
              <a:rPr lang="pt-BR" dirty="0"/>
              <a:t>WMS atual, erros são raros</a:t>
            </a:r>
          </a:p>
        </p:txBody>
      </p:sp>
    </p:spTree>
    <p:extLst>
      <p:ext uri="{BB962C8B-B14F-4D97-AF65-F5344CB8AC3E}">
        <p14:creationId xmlns:p14="http://schemas.microsoft.com/office/powerpoint/2010/main" val="4010325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450</Words>
  <Application>Microsoft Office PowerPoint</Application>
  <PresentationFormat>Widescreen</PresentationFormat>
  <Paragraphs>105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Malgun Gothic</vt:lpstr>
      <vt:lpstr>Arial</vt:lpstr>
      <vt:lpstr>Calibri</vt:lpstr>
      <vt:lpstr>Century Gothic</vt:lpstr>
      <vt:lpstr>Times New Roman</vt:lpstr>
      <vt:lpstr>Wingdings 3</vt:lpstr>
      <vt:lpstr>Íon</vt:lpstr>
      <vt:lpstr>Warehouse Management System Posicional</vt:lpstr>
      <vt:lpstr>Nossa equipe</vt:lpstr>
      <vt:lpstr>Descrição do problema</vt:lpstr>
      <vt:lpstr>Descrição do problema</vt:lpstr>
      <vt:lpstr>Contato com a Samsung</vt:lpstr>
      <vt:lpstr>Armazém em Cajamar</vt:lpstr>
      <vt:lpstr>Entendimento do Sistema</vt:lpstr>
      <vt:lpstr>Entendimento do Sistema</vt:lpstr>
      <vt:lpstr>Entendimento do Sistema </vt:lpstr>
      <vt:lpstr>Benchmark – Tecnologias atuais</vt:lpstr>
      <vt:lpstr>Código de Barra</vt:lpstr>
      <vt:lpstr>RFID Passivo</vt:lpstr>
      <vt:lpstr>GPS</vt:lpstr>
      <vt:lpstr>WiFi</vt:lpstr>
      <vt:lpstr>Bluetooth 5</vt:lpstr>
      <vt:lpstr>Bluetooth 5</vt:lpstr>
      <vt:lpstr>Comparação Tecnologias</vt:lpstr>
      <vt:lpstr>Integração com Android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 Posicional</dc:title>
  <dc:creator>marco abensur</dc:creator>
  <cp:lastModifiedBy>marco abensur</cp:lastModifiedBy>
  <cp:revision>7</cp:revision>
  <dcterms:created xsi:type="dcterms:W3CDTF">2019-04-21T22:24:55Z</dcterms:created>
  <dcterms:modified xsi:type="dcterms:W3CDTF">2019-04-22T16:18:13Z</dcterms:modified>
</cp:coreProperties>
</file>